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7"/>
  </p:handoutMasterIdLst>
  <p:sldIdLst>
    <p:sldId id="256" r:id="rId2"/>
    <p:sldId id="257" r:id="rId3"/>
    <p:sldId id="274" r:id="rId4"/>
    <p:sldId id="306" r:id="rId5"/>
    <p:sldId id="302" r:id="rId6"/>
    <p:sldId id="303" r:id="rId7"/>
    <p:sldId id="305" r:id="rId8"/>
    <p:sldId id="307" r:id="rId9"/>
    <p:sldId id="298" r:id="rId10"/>
    <p:sldId id="276" r:id="rId11"/>
    <p:sldId id="277" r:id="rId12"/>
    <p:sldId id="278" r:id="rId13"/>
    <p:sldId id="301" r:id="rId14"/>
    <p:sldId id="308" r:id="rId15"/>
    <p:sldId id="299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9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743B7-A53A-4029-8339-E476B1239620}" type="datetimeFigureOut">
              <a:rPr lang="sl-SI" smtClean="0"/>
              <a:t>14.10.2019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159FA-6E7A-41F8-93E4-74D94BB904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9234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nakokraki trikotni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 trikotni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nakokraki trikotni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Raven povezoval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en povezoval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EE264B1-BB64-4805-B844-696296D0AC1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6388DD-2E70-4B53-9CEC-3A2AF9440D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usinfo.si/zakonodaja/zpp/clen-2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isrs.si/Pis.web/pregledPredpisa?id=PRAV8670" TargetMode="External"/><Relationship Id="rId3" Type="http://schemas.openxmlformats.org/officeDocument/2006/relationships/hyperlink" Target="http://www.pisrs.si/Pis.web/pregledPredpisa?id=ODRE2443" TargetMode="External"/><Relationship Id="rId7" Type="http://schemas.openxmlformats.org/officeDocument/2006/relationships/hyperlink" Target="http://www.pisrs.si/Pis.web/pregledPredpisa?id=PRAV12928" TargetMode="External"/><Relationship Id="rId2" Type="http://schemas.openxmlformats.org/officeDocument/2006/relationships/hyperlink" Target="http://www.pisrs.si/Pis.web/pregledPredpisa?id=ZAKO68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srs.si/Pis.web/pregledPredpisa?id=PRAV12594" TargetMode="External"/><Relationship Id="rId5" Type="http://schemas.openxmlformats.org/officeDocument/2006/relationships/hyperlink" Target="http://www.pisrs.si/Pis.web/pregledPredpisa?id=PRAV13059" TargetMode="External"/><Relationship Id="rId4" Type="http://schemas.openxmlformats.org/officeDocument/2006/relationships/hyperlink" Target="http://www.pisrs.si/Pis.web/pregledPredpisa?id=PRAV11966" TargetMode="External"/><Relationship Id="rId9" Type="http://schemas.openxmlformats.org/officeDocument/2006/relationships/hyperlink" Target="http://www.pisrs.si/Pis.web/pregledPredpisa?id=PRAV1023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l-SI" sz="2900" dirty="0" smtClean="0"/>
              <a:t>Pomen zapisnika o ogledu kraja nesreče na smučišču v sodnih postopkih</a:t>
            </a:r>
            <a:endParaRPr lang="en-US" sz="29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40544" y="2708920"/>
            <a:ext cx="8062912" cy="1800200"/>
          </a:xfrm>
        </p:spPr>
        <p:txBody>
          <a:bodyPr>
            <a:normAutofit fontScale="70000" lnSpcReduction="20000"/>
          </a:bodyPr>
          <a:lstStyle/>
          <a:p>
            <a:r>
              <a:rPr lang="sl-SI" sz="3600" b="1" dirty="0" smtClean="0"/>
              <a:t>Urška </a:t>
            </a:r>
            <a:r>
              <a:rPr lang="sl-SI" sz="3600" b="1" dirty="0"/>
              <a:t>Zrnko</a:t>
            </a:r>
            <a:r>
              <a:rPr lang="sl-SI" sz="3600" dirty="0"/>
              <a:t>, </a:t>
            </a:r>
            <a:endParaRPr lang="sl-SI" sz="3600" dirty="0" smtClean="0"/>
          </a:p>
          <a:p>
            <a:r>
              <a:rPr lang="sl-SI" dirty="0" smtClean="0"/>
              <a:t>univ. dipl. prav. </a:t>
            </a:r>
          </a:p>
          <a:p>
            <a:r>
              <a:rPr lang="sl-SI" dirty="0" smtClean="0"/>
              <a:t>učiteljica </a:t>
            </a:r>
            <a:r>
              <a:rPr lang="sl-SI" dirty="0"/>
              <a:t>smučanja </a:t>
            </a:r>
            <a:r>
              <a:rPr lang="sl-SI" dirty="0" smtClean="0"/>
              <a:t>III</a:t>
            </a:r>
          </a:p>
          <a:p>
            <a:r>
              <a:rPr lang="sl-SI" dirty="0"/>
              <a:t>mednarodna tehnična delegatka</a:t>
            </a:r>
            <a:endParaRPr lang="sl-SI" dirty="0" smtClean="0"/>
          </a:p>
          <a:p>
            <a:r>
              <a:rPr lang="sl-SI" dirty="0" smtClean="0"/>
              <a:t>sodna izvedenka za šport – smučanje splošno ter varnost in reševanje na smučiščih</a:t>
            </a:r>
          </a:p>
        </p:txBody>
      </p:sp>
    </p:spTree>
    <p:extLst>
      <p:ext uri="{BB962C8B-B14F-4D97-AF65-F5344CB8AC3E}">
        <p14:creationId xmlns:p14="http://schemas.microsoft.com/office/powerpoint/2010/main" val="13951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sl-SI" sz="1800" b="1" dirty="0" smtClean="0"/>
              <a:t/>
            </a:r>
            <a:br>
              <a:rPr lang="sl-SI" sz="1800" b="1" dirty="0" smtClean="0"/>
            </a:br>
            <a:r>
              <a:rPr lang="sl-SI" sz="1800" b="1" dirty="0"/>
              <a:t/>
            </a:r>
            <a:br>
              <a:rPr lang="sl-SI" sz="1800" b="1" dirty="0"/>
            </a:br>
            <a:r>
              <a:rPr lang="en-US" sz="1800" b="1" dirty="0" err="1" smtClean="0"/>
              <a:t>Zapisnik</a:t>
            </a:r>
            <a:r>
              <a:rPr lang="en-US" sz="1800" b="1" dirty="0" smtClean="0"/>
              <a:t> </a:t>
            </a:r>
            <a:r>
              <a:rPr lang="sl-SI" sz="1800" b="1" dirty="0"/>
              <a:t>je</a:t>
            </a:r>
            <a:r>
              <a:rPr lang="en-US" sz="1800" b="1" dirty="0"/>
              <a:t> </a:t>
            </a:r>
            <a:r>
              <a:rPr lang="en-US" sz="1800" b="1" dirty="0" err="1"/>
              <a:t>uradna</a:t>
            </a:r>
            <a:r>
              <a:rPr lang="en-US" sz="1800" b="1" dirty="0"/>
              <a:t> in </a:t>
            </a:r>
            <a:r>
              <a:rPr lang="en-US" sz="1800" b="1" dirty="0" err="1"/>
              <a:t>osnovna</a:t>
            </a:r>
            <a:r>
              <a:rPr lang="en-US" sz="1800" b="1" dirty="0"/>
              <a:t> </a:t>
            </a:r>
            <a:r>
              <a:rPr lang="en-US" sz="1800" b="1" dirty="0" err="1"/>
              <a:t>listina</a:t>
            </a:r>
            <a:r>
              <a:rPr lang="en-US" sz="1800" b="1" dirty="0"/>
              <a:t> o </a:t>
            </a:r>
            <a:r>
              <a:rPr lang="en-US" sz="1800" b="1" dirty="0" err="1"/>
              <a:t>škodnem</a:t>
            </a:r>
            <a:r>
              <a:rPr lang="en-US" sz="1800" b="1" dirty="0"/>
              <a:t> </a:t>
            </a:r>
            <a:r>
              <a:rPr lang="en-US" sz="1800" b="1" dirty="0" err="1"/>
              <a:t>dogodku</a:t>
            </a:r>
            <a:r>
              <a:rPr lang="en-US" sz="1800" dirty="0"/>
              <a:t>, </a:t>
            </a:r>
            <a:r>
              <a:rPr lang="en-US" sz="1800" dirty="0" err="1"/>
              <a:t>ki</a:t>
            </a:r>
            <a:r>
              <a:rPr lang="en-US" sz="1800" dirty="0"/>
              <a:t> </a:t>
            </a:r>
            <a:r>
              <a:rPr lang="en-US" sz="1800" dirty="0" err="1"/>
              <a:t>služi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evidenco</a:t>
            </a:r>
            <a:r>
              <a:rPr lang="en-US" sz="1800" dirty="0"/>
              <a:t> </a:t>
            </a:r>
            <a:r>
              <a:rPr lang="en-US" sz="1800" dirty="0" err="1"/>
              <a:t>nesreč</a:t>
            </a:r>
            <a:r>
              <a:rPr lang="en-US" sz="1800" dirty="0"/>
              <a:t> in </a:t>
            </a:r>
            <a:r>
              <a:rPr lang="en-US" sz="1800" dirty="0" err="1"/>
              <a:t>tudi</a:t>
            </a:r>
            <a:r>
              <a:rPr lang="en-US" sz="1800" dirty="0"/>
              <a:t> </a:t>
            </a:r>
            <a:r>
              <a:rPr lang="en-US" sz="1800" dirty="0" err="1"/>
              <a:t>kot</a:t>
            </a:r>
            <a:r>
              <a:rPr lang="en-US" sz="1800" dirty="0"/>
              <a:t> </a:t>
            </a:r>
            <a:r>
              <a:rPr lang="en-US" sz="1800" b="1" u="sng" dirty="0" err="1"/>
              <a:t>morebitni</a:t>
            </a:r>
            <a:r>
              <a:rPr lang="en-US" sz="1800" b="1" u="sng" dirty="0"/>
              <a:t> </a:t>
            </a:r>
            <a:r>
              <a:rPr lang="en-US" sz="1800" b="1" u="sng" dirty="0" err="1"/>
              <a:t>dokaz</a:t>
            </a:r>
            <a:r>
              <a:rPr lang="en-US" sz="1800" b="1" u="sng" dirty="0"/>
              <a:t> o </a:t>
            </a:r>
            <a:r>
              <a:rPr lang="en-US" sz="1800" b="1" u="sng" dirty="0" err="1"/>
              <a:t>dejstvih</a:t>
            </a:r>
            <a:r>
              <a:rPr lang="en-US" sz="1800" b="1" u="sng" dirty="0"/>
              <a:t> </a:t>
            </a:r>
            <a:r>
              <a:rPr lang="en-US" sz="1800" b="1" u="sng" dirty="0" smtClean="0"/>
              <a:t>in</a:t>
            </a:r>
            <a:r>
              <a:rPr lang="sl-SI" sz="1800" b="1" u="sng" dirty="0" smtClean="0"/>
              <a:t> </a:t>
            </a:r>
            <a:r>
              <a:rPr lang="en-US" sz="1800" b="1" u="sng" dirty="0" err="1" smtClean="0"/>
              <a:t>okoliščinah</a:t>
            </a:r>
            <a:r>
              <a:rPr lang="sl-SI" sz="1800" b="1" u="sng" dirty="0" smtClean="0"/>
              <a:t> </a:t>
            </a:r>
            <a:r>
              <a:rPr lang="en-US" sz="1800" b="1" u="sng" dirty="0" err="1" smtClean="0"/>
              <a:t>nesreče</a:t>
            </a:r>
            <a:r>
              <a:rPr lang="sl-SI" sz="1800" dirty="0"/>
              <a:t>!!!</a:t>
            </a:r>
            <a:br>
              <a:rPr lang="sl-SI" sz="1800" dirty="0"/>
            </a:br>
            <a:r>
              <a:rPr lang="sl-SI" sz="1800" dirty="0"/>
              <a:t/>
            </a:r>
            <a:br>
              <a:rPr lang="sl-SI" sz="1800" dirty="0"/>
            </a:br>
            <a:endParaRPr lang="sl-SI" sz="1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1600" dirty="0" err="1" smtClean="0"/>
              <a:t>Temeljna</a:t>
            </a:r>
            <a:r>
              <a:rPr lang="en-US" sz="1600" dirty="0" smtClean="0"/>
              <a:t> </a:t>
            </a:r>
            <a:r>
              <a:rPr lang="en-US" sz="1600" dirty="0" err="1"/>
              <a:t>naloga</a:t>
            </a:r>
            <a:r>
              <a:rPr lang="en-US" sz="1600" dirty="0"/>
              <a:t> </a:t>
            </a:r>
            <a:r>
              <a:rPr lang="en-US" sz="1600" dirty="0" err="1"/>
              <a:t>nadzornika</a:t>
            </a:r>
            <a:r>
              <a:rPr lang="en-US" sz="1600" dirty="0"/>
              <a:t> v </a:t>
            </a:r>
            <a:r>
              <a:rPr lang="en-US" sz="1600" dirty="0" err="1"/>
              <a:t>primeru</a:t>
            </a:r>
            <a:r>
              <a:rPr lang="en-US" sz="1600" dirty="0"/>
              <a:t> </a:t>
            </a:r>
            <a:r>
              <a:rPr lang="en-US" sz="1600" dirty="0" err="1"/>
              <a:t>nesreče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smučišču</a:t>
            </a:r>
            <a:r>
              <a:rPr lang="en-US" sz="1600" dirty="0"/>
              <a:t> je, da </a:t>
            </a:r>
            <a:r>
              <a:rPr lang="en-US" sz="1600" dirty="0" err="1"/>
              <a:t>nadzornik</a:t>
            </a:r>
            <a:r>
              <a:rPr lang="en-US" sz="1600" dirty="0"/>
              <a:t>, </a:t>
            </a:r>
            <a:r>
              <a:rPr lang="en-US" sz="1600" dirty="0" err="1"/>
              <a:t>če</a:t>
            </a:r>
            <a:r>
              <a:rPr lang="en-US" sz="1600" dirty="0"/>
              <a:t> je </a:t>
            </a:r>
            <a:r>
              <a:rPr lang="en-US" sz="1600" dirty="0" err="1"/>
              <a:t>obveščen</a:t>
            </a:r>
            <a:r>
              <a:rPr lang="en-US" sz="1600" dirty="0"/>
              <a:t> o </a:t>
            </a:r>
            <a:r>
              <a:rPr lang="en-US" sz="1600" dirty="0" err="1"/>
              <a:t>nesreči</a:t>
            </a:r>
            <a:r>
              <a:rPr lang="en-US" sz="1600" dirty="0"/>
              <a:t> pride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kraj</a:t>
            </a:r>
            <a:r>
              <a:rPr lang="en-US" sz="1600" dirty="0"/>
              <a:t> </a:t>
            </a:r>
            <a:r>
              <a:rPr lang="en-US" sz="1600" dirty="0" err="1"/>
              <a:t>nesreče</a:t>
            </a:r>
            <a:r>
              <a:rPr lang="en-US" sz="1600" dirty="0"/>
              <a:t>, </a:t>
            </a:r>
            <a:r>
              <a:rPr lang="en-US" sz="1600" dirty="0" err="1"/>
              <a:t>opravi</a:t>
            </a:r>
            <a:r>
              <a:rPr lang="en-US" sz="1600" dirty="0"/>
              <a:t> ogled in o </a:t>
            </a:r>
            <a:r>
              <a:rPr lang="en-US" sz="1600" dirty="0" err="1"/>
              <a:t>ogledu</a:t>
            </a:r>
            <a:r>
              <a:rPr lang="en-US" sz="1600" dirty="0"/>
              <a:t> </a:t>
            </a:r>
            <a:r>
              <a:rPr lang="en-US" sz="1600" dirty="0" err="1"/>
              <a:t>napiše</a:t>
            </a:r>
            <a:r>
              <a:rPr lang="en-US" sz="1600" dirty="0"/>
              <a:t> </a:t>
            </a:r>
            <a:r>
              <a:rPr lang="en-US" sz="1600" dirty="0" err="1"/>
              <a:t>zapisnik</a:t>
            </a:r>
            <a:r>
              <a:rPr lang="en-US" sz="1600" dirty="0"/>
              <a:t> s </a:t>
            </a:r>
            <a:r>
              <a:rPr lang="en-US" sz="1600" dirty="0" err="1"/>
              <a:t>skico</a:t>
            </a:r>
            <a:r>
              <a:rPr lang="en-US" sz="1600" dirty="0"/>
              <a:t> in </a:t>
            </a:r>
            <a:r>
              <a:rPr lang="en-US" sz="1600" dirty="0" err="1" smtClean="0"/>
              <a:t>fotografijo</a:t>
            </a:r>
            <a:r>
              <a:rPr lang="sl-SI" sz="1600" dirty="0" smtClean="0"/>
              <a:t>/posnetkom-z navedbo datuma in ure! (</a:t>
            </a:r>
            <a:r>
              <a:rPr lang="en-US" sz="1600" dirty="0" err="1" smtClean="0"/>
              <a:t>nadzornik</a:t>
            </a:r>
            <a:r>
              <a:rPr lang="sl-SI" sz="1600" dirty="0" smtClean="0"/>
              <a:t> naj</a:t>
            </a:r>
            <a:r>
              <a:rPr lang="en-US" sz="1600" dirty="0" smtClean="0"/>
              <a:t> </a:t>
            </a:r>
            <a:r>
              <a:rPr lang="en-US" sz="1600" dirty="0" err="1" smtClean="0"/>
              <a:t>fotografira</a:t>
            </a:r>
            <a:r>
              <a:rPr lang="sl-SI" sz="1600" dirty="0" err="1" smtClean="0"/>
              <a:t>fira</a:t>
            </a:r>
            <a:r>
              <a:rPr lang="sl-SI" sz="1600" dirty="0" smtClean="0"/>
              <a:t> </a:t>
            </a:r>
            <a:r>
              <a:rPr lang="en-US" sz="1600" dirty="0" err="1" smtClean="0"/>
              <a:t>okolico</a:t>
            </a:r>
            <a:r>
              <a:rPr lang="en-US" sz="1600" dirty="0" smtClean="0"/>
              <a:t> </a:t>
            </a:r>
            <a:r>
              <a:rPr lang="en-US" sz="1600" dirty="0" err="1"/>
              <a:t>tako</a:t>
            </a:r>
            <a:r>
              <a:rPr lang="en-US" sz="1600" dirty="0"/>
              <a:t>, da </a:t>
            </a:r>
            <a:r>
              <a:rPr lang="en-US" sz="1600" dirty="0" err="1"/>
              <a:t>naredi</a:t>
            </a:r>
            <a:r>
              <a:rPr lang="en-US" sz="1600" dirty="0"/>
              <a:t> </a:t>
            </a:r>
            <a:r>
              <a:rPr lang="en-US" sz="1600" dirty="0" err="1"/>
              <a:t>več</a:t>
            </a:r>
            <a:r>
              <a:rPr lang="en-US" sz="1600" dirty="0"/>
              <a:t> </a:t>
            </a:r>
            <a:r>
              <a:rPr lang="en-US" sz="1600" dirty="0" err="1"/>
              <a:t>oddaljenih</a:t>
            </a:r>
            <a:r>
              <a:rPr lang="en-US" sz="1600" dirty="0"/>
              <a:t> </a:t>
            </a:r>
            <a:r>
              <a:rPr lang="en-US" sz="1600" dirty="0" err="1"/>
              <a:t>posnetkov</a:t>
            </a:r>
            <a:r>
              <a:rPr lang="en-US" sz="1600" dirty="0"/>
              <a:t>, </a:t>
            </a:r>
            <a:r>
              <a:rPr lang="en-US" sz="1600" dirty="0" err="1"/>
              <a:t>nato</a:t>
            </a:r>
            <a:r>
              <a:rPr lang="en-US" sz="1600" dirty="0"/>
              <a:t> pa </a:t>
            </a:r>
            <a:r>
              <a:rPr lang="en-US" sz="1600" dirty="0" err="1"/>
              <a:t>bližinske</a:t>
            </a:r>
            <a:r>
              <a:rPr lang="en-US" sz="1600" dirty="0"/>
              <a:t> </a:t>
            </a:r>
            <a:r>
              <a:rPr lang="en-US" sz="1600" dirty="0" err="1"/>
              <a:t>posnetke</a:t>
            </a:r>
            <a:r>
              <a:rPr lang="en-US" sz="1600" dirty="0"/>
              <a:t>, </a:t>
            </a:r>
            <a:r>
              <a:rPr lang="en-US" sz="1600" dirty="0" err="1"/>
              <a:t>fotografira</a:t>
            </a:r>
            <a:r>
              <a:rPr lang="en-US" sz="1600" dirty="0"/>
              <a:t> pa </a:t>
            </a:r>
            <a:r>
              <a:rPr lang="en-US" sz="1600" dirty="0" err="1"/>
              <a:t>naj</a:t>
            </a:r>
            <a:r>
              <a:rPr lang="en-US" sz="1600" dirty="0"/>
              <a:t> </a:t>
            </a:r>
            <a:r>
              <a:rPr lang="en-US" sz="1600" dirty="0" err="1"/>
              <a:t>predvsem</a:t>
            </a:r>
            <a:r>
              <a:rPr lang="en-US" sz="1600" dirty="0"/>
              <a:t> </a:t>
            </a:r>
            <a:r>
              <a:rPr lang="en-US" sz="1600" dirty="0" err="1"/>
              <a:t>vidne</a:t>
            </a:r>
            <a:r>
              <a:rPr lang="en-US" sz="1600" dirty="0"/>
              <a:t> </a:t>
            </a:r>
            <a:r>
              <a:rPr lang="en-US" sz="1600" dirty="0" err="1"/>
              <a:t>poškodbe</a:t>
            </a:r>
            <a:r>
              <a:rPr lang="en-US" sz="1600" dirty="0"/>
              <a:t> </a:t>
            </a:r>
            <a:r>
              <a:rPr lang="sl-SI" sz="1600" dirty="0" smtClean="0"/>
              <a:t>- </a:t>
            </a:r>
            <a:r>
              <a:rPr lang="en-US" sz="1600" dirty="0" err="1" smtClean="0"/>
              <a:t>poškodovane</a:t>
            </a:r>
            <a:r>
              <a:rPr lang="en-US" sz="1600" dirty="0" smtClean="0"/>
              <a:t> </a:t>
            </a:r>
            <a:r>
              <a:rPr lang="en-US" sz="1600" dirty="0" err="1"/>
              <a:t>smučarje</a:t>
            </a:r>
            <a:r>
              <a:rPr lang="en-US" sz="1600" dirty="0"/>
              <a:t>, </a:t>
            </a:r>
            <a:r>
              <a:rPr lang="en-US" sz="1600" dirty="0" err="1"/>
              <a:t>smučarsko</a:t>
            </a:r>
            <a:r>
              <a:rPr lang="en-US" sz="1600" dirty="0"/>
              <a:t> </a:t>
            </a:r>
            <a:r>
              <a:rPr lang="en-US" sz="1600" dirty="0" err="1"/>
              <a:t>opremo</a:t>
            </a:r>
            <a:r>
              <a:rPr lang="en-US" sz="1600" dirty="0"/>
              <a:t>, </a:t>
            </a:r>
            <a:r>
              <a:rPr lang="en-US" sz="1600" dirty="0" err="1"/>
              <a:t>mesto</a:t>
            </a:r>
            <a:r>
              <a:rPr lang="en-US" sz="1600" dirty="0"/>
              <a:t> </a:t>
            </a:r>
            <a:r>
              <a:rPr lang="en-US" sz="1600" dirty="0" err="1"/>
              <a:t>nesreče</a:t>
            </a:r>
            <a:r>
              <a:rPr lang="en-US" sz="1600" dirty="0" smtClean="0"/>
              <a:t>…)</a:t>
            </a:r>
            <a:r>
              <a:rPr lang="sl-SI" sz="1600" dirty="0" smtClean="0"/>
              <a:t> ter zavaruje sledi!!</a:t>
            </a:r>
            <a:r>
              <a:rPr lang="en-US" sz="1600" dirty="0" smtClean="0"/>
              <a:t>, </a:t>
            </a:r>
            <a:r>
              <a:rPr lang="en-US" sz="1600" dirty="0" err="1"/>
              <a:t>saj</a:t>
            </a:r>
            <a:r>
              <a:rPr lang="en-US" sz="1600" dirty="0"/>
              <a:t> je </a:t>
            </a:r>
            <a:r>
              <a:rPr lang="en-US" sz="1600" dirty="0" err="1"/>
              <a:t>cilj</a:t>
            </a:r>
            <a:r>
              <a:rPr lang="en-US" sz="1600" dirty="0"/>
              <a:t> </a:t>
            </a:r>
            <a:r>
              <a:rPr lang="en-US" sz="1600" dirty="0" err="1"/>
              <a:t>nadzornikovega</a:t>
            </a:r>
            <a:r>
              <a:rPr lang="en-US" sz="1600" dirty="0"/>
              <a:t> </a:t>
            </a:r>
            <a:r>
              <a:rPr lang="en-US" sz="1600" dirty="0" err="1"/>
              <a:t>dela</a:t>
            </a:r>
            <a:r>
              <a:rPr lang="en-US" sz="1600" dirty="0"/>
              <a:t> </a:t>
            </a:r>
            <a:r>
              <a:rPr lang="en-US" sz="1600" b="1" i="1" u="sng" dirty="0" err="1"/>
              <a:t>ugotoviti</a:t>
            </a:r>
            <a:r>
              <a:rPr lang="en-US" sz="1600" b="1" i="1" u="sng" dirty="0"/>
              <a:t> </a:t>
            </a:r>
            <a:r>
              <a:rPr lang="en-US" sz="1600" b="1" i="1" u="sng" dirty="0" err="1"/>
              <a:t>vzrok</a:t>
            </a:r>
            <a:r>
              <a:rPr lang="en-US" sz="1600" b="1" i="1" u="sng" dirty="0"/>
              <a:t> </a:t>
            </a:r>
            <a:r>
              <a:rPr lang="en-US" sz="1600" b="1" i="1" u="sng" dirty="0" err="1"/>
              <a:t>nesreče</a:t>
            </a:r>
            <a:r>
              <a:rPr lang="en-US" sz="1600" b="1" i="1" u="sng" dirty="0"/>
              <a:t> in </a:t>
            </a:r>
            <a:r>
              <a:rPr lang="en-US" sz="1600" b="1" i="1" u="sng" dirty="0" err="1" smtClean="0"/>
              <a:t>odgovornost</a:t>
            </a:r>
            <a:r>
              <a:rPr lang="sl-SI" sz="1600" b="1" i="1" u="sng" dirty="0" smtClean="0"/>
              <a:t> </a:t>
            </a:r>
            <a:r>
              <a:rPr lang="sl-SI" sz="1600" i="1" dirty="0" smtClean="0"/>
              <a:t>(seveda v kolikor je to glede na specifične okoliščine vsakega posameznega primera mogoče)</a:t>
            </a:r>
            <a:r>
              <a:rPr lang="sl-SI" sz="1600" dirty="0"/>
              <a:t>.</a:t>
            </a:r>
            <a:endParaRPr lang="sl-SI" sz="1600" dirty="0" smtClean="0"/>
          </a:p>
          <a:p>
            <a:pPr algn="just">
              <a:buFontTx/>
              <a:buChar char="-"/>
            </a:pPr>
            <a:endParaRPr lang="sl-SI" sz="1600" dirty="0" smtClean="0"/>
          </a:p>
          <a:p>
            <a:pPr algn="just">
              <a:buFontTx/>
              <a:buChar char="-"/>
            </a:pPr>
            <a:r>
              <a:rPr lang="sl-SI" sz="1600" dirty="0"/>
              <a:t>N</a:t>
            </a:r>
            <a:r>
              <a:rPr lang="en-US" sz="1600" dirty="0" err="1" smtClean="0"/>
              <a:t>adzornik</a:t>
            </a:r>
            <a:r>
              <a:rPr lang="en-US" sz="1600" dirty="0" smtClean="0"/>
              <a:t> </a:t>
            </a:r>
            <a:r>
              <a:rPr lang="sl-SI" sz="1600" dirty="0" smtClean="0"/>
              <a:t>mora </a:t>
            </a:r>
            <a:r>
              <a:rPr lang="en-US" sz="1600" dirty="0" err="1" smtClean="0"/>
              <a:t>paziti</a:t>
            </a:r>
            <a:r>
              <a:rPr lang="en-US" sz="1600" dirty="0"/>
              <a:t>, da </a:t>
            </a:r>
            <a:r>
              <a:rPr lang="sl-SI" sz="1600" dirty="0" smtClean="0"/>
              <a:t>sestavi </a:t>
            </a:r>
            <a:r>
              <a:rPr lang="en-US" sz="1600" dirty="0" err="1" smtClean="0"/>
              <a:t>zapisnik</a:t>
            </a:r>
            <a:r>
              <a:rPr lang="sl-SI" sz="1600" dirty="0" smtClean="0"/>
              <a:t> </a:t>
            </a:r>
            <a:r>
              <a:rPr lang="sl-SI" sz="1600" b="1" dirty="0" smtClean="0"/>
              <a:t>ODGOVORNO</a:t>
            </a:r>
            <a:r>
              <a:rPr lang="sl-SI" sz="1600" dirty="0" smtClean="0"/>
              <a:t> z zavedanjem, da natančen in dosledno izpolnjen zapisnik zagotavlja PRAVNO VARNOST v sodnih postopkih (za vse stranke v postopku, ter </a:t>
            </a:r>
            <a:r>
              <a:rPr lang="sl-SI" sz="1600" dirty="0" err="1" smtClean="0"/>
              <a:t>nenazadnje</a:t>
            </a:r>
            <a:r>
              <a:rPr lang="sl-SI" sz="1600" dirty="0" smtClean="0"/>
              <a:t> tudi zanj, saj je odgovoren za pravilno izpolnitev zapisnika, kot tudi dolžan zabeležiti dejanske okoliščine, ki izkazujejo </a:t>
            </a:r>
            <a:r>
              <a:rPr lang="sl-SI" sz="1600" b="1" dirty="0" smtClean="0"/>
              <a:t>resnično stanje obravnavane nesreče na smučišču – NAKNADNO IZPOLNJEVANJE ZAPISNIKA JE NEDOPUSTNO/NEZAKONITO</a:t>
            </a:r>
            <a:r>
              <a:rPr lang="sl-SI" sz="1600" dirty="0" smtClean="0"/>
              <a:t>!)</a:t>
            </a:r>
          </a:p>
          <a:p>
            <a:pPr algn="just">
              <a:buFontTx/>
              <a:buChar char="-"/>
            </a:pPr>
            <a:endParaRPr lang="sl-SI" sz="1600" dirty="0" smtClean="0"/>
          </a:p>
          <a:p>
            <a:pPr marL="0" indent="0" algn="just">
              <a:buNone/>
            </a:pPr>
            <a:endParaRPr lang="sl-SI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47864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Pomen zapisnika o ogledu kraja nesreče na smučišču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en-US" u="sng" dirty="0" smtClean="0"/>
              <a:t>V </a:t>
            </a:r>
            <a:r>
              <a:rPr lang="sl-SI" u="sng" dirty="0" smtClean="0"/>
              <a:t>zapisniku</a:t>
            </a:r>
            <a:r>
              <a:rPr lang="en-US" u="sng" dirty="0" smtClean="0"/>
              <a:t> </a:t>
            </a:r>
            <a:r>
              <a:rPr lang="en-US" u="sng" dirty="0" err="1"/>
              <a:t>zapisani</a:t>
            </a:r>
            <a:r>
              <a:rPr lang="en-US" u="sng" dirty="0"/>
              <a:t> </a:t>
            </a:r>
            <a:r>
              <a:rPr lang="en-US" u="sng" dirty="0" err="1"/>
              <a:t>podatki</a:t>
            </a:r>
            <a:r>
              <a:rPr lang="en-US" u="sng" dirty="0"/>
              <a:t> so </a:t>
            </a:r>
            <a:r>
              <a:rPr lang="en-US" u="sng" dirty="0" err="1"/>
              <a:t>nesporni</a:t>
            </a:r>
            <a:r>
              <a:rPr lang="en-US" u="sng" dirty="0"/>
              <a:t> in </a:t>
            </a:r>
            <a:r>
              <a:rPr lang="en-US" u="sng" dirty="0" err="1"/>
              <a:t>ustrezajo</a:t>
            </a:r>
            <a:r>
              <a:rPr lang="en-US" u="sng" dirty="0"/>
              <a:t> </a:t>
            </a:r>
            <a:r>
              <a:rPr lang="en-US" u="sng" dirty="0" err="1"/>
              <a:t>resnici</a:t>
            </a:r>
            <a:r>
              <a:rPr lang="en-US" u="sng" dirty="0"/>
              <a:t>, </a:t>
            </a:r>
            <a:r>
              <a:rPr lang="en-US" u="sng" dirty="0" err="1"/>
              <a:t>vse</a:t>
            </a:r>
            <a:r>
              <a:rPr lang="en-US" u="sng" dirty="0"/>
              <a:t> </a:t>
            </a:r>
            <a:r>
              <a:rPr lang="en-US" u="sng" dirty="0" err="1"/>
              <a:t>dokler</a:t>
            </a:r>
            <a:r>
              <a:rPr lang="en-US" u="sng" dirty="0"/>
              <a:t> </a:t>
            </a:r>
            <a:r>
              <a:rPr lang="en-US" u="sng" dirty="0" err="1"/>
              <a:t>jim</a:t>
            </a:r>
            <a:r>
              <a:rPr lang="en-US" u="sng" dirty="0"/>
              <a:t> v </a:t>
            </a:r>
            <a:r>
              <a:rPr lang="en-US" u="sng" dirty="0" err="1"/>
              <a:t>enem</a:t>
            </a:r>
            <a:r>
              <a:rPr lang="en-US" u="sng" dirty="0"/>
              <a:t> </a:t>
            </a:r>
            <a:r>
              <a:rPr lang="en-US" u="sng" dirty="0" err="1"/>
              <a:t>izmed</a:t>
            </a:r>
            <a:r>
              <a:rPr lang="en-US" u="sng" dirty="0"/>
              <a:t> </a:t>
            </a:r>
            <a:r>
              <a:rPr lang="en-US" u="sng" dirty="0" err="1"/>
              <a:t>postopkov</a:t>
            </a:r>
            <a:r>
              <a:rPr lang="en-US" u="sng" dirty="0"/>
              <a:t> </a:t>
            </a:r>
            <a:r>
              <a:rPr lang="en-US" u="sng" dirty="0" err="1"/>
              <a:t>pred</a:t>
            </a:r>
            <a:r>
              <a:rPr lang="en-US" u="sng" dirty="0"/>
              <a:t> </a:t>
            </a:r>
            <a:r>
              <a:rPr lang="en-US" u="sng" dirty="0" err="1"/>
              <a:t>državnim</a:t>
            </a:r>
            <a:r>
              <a:rPr lang="en-US" u="sng" dirty="0"/>
              <a:t> </a:t>
            </a:r>
            <a:r>
              <a:rPr lang="en-US" u="sng" dirty="0" err="1"/>
              <a:t>organom</a:t>
            </a:r>
            <a:r>
              <a:rPr lang="en-US" u="sng" dirty="0"/>
              <a:t>, </a:t>
            </a:r>
            <a:r>
              <a:rPr lang="en-US" u="sng" dirty="0" err="1"/>
              <a:t>bodisi</a:t>
            </a:r>
            <a:r>
              <a:rPr lang="en-US" u="sng" dirty="0"/>
              <a:t> v </a:t>
            </a:r>
            <a:r>
              <a:rPr lang="en-US" u="sng" dirty="0" err="1"/>
              <a:t>upravnem</a:t>
            </a:r>
            <a:r>
              <a:rPr lang="en-US" u="sng" dirty="0"/>
              <a:t>, </a:t>
            </a:r>
            <a:r>
              <a:rPr lang="en-US" u="sng" dirty="0" err="1"/>
              <a:t>prekrškovnem</a:t>
            </a:r>
            <a:r>
              <a:rPr lang="en-US" u="sng" dirty="0"/>
              <a:t>, </a:t>
            </a:r>
            <a:r>
              <a:rPr lang="en-US" u="sng" dirty="0" err="1"/>
              <a:t>pravdnem</a:t>
            </a:r>
            <a:r>
              <a:rPr lang="en-US" u="sng" dirty="0"/>
              <a:t> </a:t>
            </a:r>
            <a:r>
              <a:rPr lang="en-US" u="sng" dirty="0" err="1"/>
              <a:t>ali</a:t>
            </a:r>
            <a:r>
              <a:rPr lang="en-US" u="sng" dirty="0"/>
              <a:t> </a:t>
            </a:r>
            <a:r>
              <a:rPr lang="en-US" u="sng" dirty="0" err="1"/>
              <a:t>kazenskem</a:t>
            </a:r>
            <a:r>
              <a:rPr lang="en-US" u="sng" dirty="0"/>
              <a:t> </a:t>
            </a:r>
            <a:r>
              <a:rPr lang="en-US" u="sng" dirty="0" err="1"/>
              <a:t>postopku</a:t>
            </a:r>
            <a:r>
              <a:rPr lang="en-US" u="sng" dirty="0"/>
              <a:t>, </a:t>
            </a:r>
            <a:r>
              <a:rPr lang="en-US" u="sng" dirty="0" err="1"/>
              <a:t>prizadeta</a:t>
            </a:r>
            <a:r>
              <a:rPr lang="en-US" u="sng" dirty="0"/>
              <a:t> </a:t>
            </a:r>
            <a:r>
              <a:rPr lang="en-US" u="sng" dirty="0" err="1"/>
              <a:t>stranka</a:t>
            </a:r>
            <a:r>
              <a:rPr lang="en-US" u="sng" dirty="0"/>
              <a:t> ne </a:t>
            </a:r>
            <a:r>
              <a:rPr lang="en-US" u="sng" dirty="0" err="1" smtClean="0"/>
              <a:t>ugovarja</a:t>
            </a:r>
            <a:r>
              <a:rPr lang="sl-SI" dirty="0"/>
              <a:t> </a:t>
            </a:r>
            <a:r>
              <a:rPr lang="sl-SI" dirty="0" smtClean="0"/>
              <a:t>(v </a:t>
            </a:r>
            <a:r>
              <a:rPr lang="en-US" dirty="0" smtClean="0"/>
              <a:t>tem </a:t>
            </a:r>
            <a:r>
              <a:rPr lang="en-US" dirty="0" err="1"/>
              <a:t>primeru</a:t>
            </a:r>
            <a:r>
              <a:rPr lang="en-US" dirty="0"/>
              <a:t> mora </a:t>
            </a:r>
            <a:r>
              <a:rPr lang="en-US" dirty="0" err="1"/>
              <a:t>dokazati</a:t>
            </a:r>
            <a:r>
              <a:rPr lang="en-US" dirty="0"/>
              <a:t> </a:t>
            </a:r>
            <a:r>
              <a:rPr lang="en-US" dirty="0" err="1"/>
              <a:t>utemeljenost</a:t>
            </a:r>
            <a:r>
              <a:rPr lang="en-US" dirty="0"/>
              <a:t> </a:t>
            </a:r>
            <a:r>
              <a:rPr lang="en-US" dirty="0" err="1"/>
              <a:t>svojega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državni</a:t>
            </a:r>
            <a:r>
              <a:rPr lang="en-US" dirty="0"/>
              <a:t> organ pa </a:t>
            </a:r>
            <a:r>
              <a:rPr lang="en-US" dirty="0" err="1"/>
              <a:t>odločiti</a:t>
            </a:r>
            <a:r>
              <a:rPr lang="en-US" dirty="0"/>
              <a:t> o </a:t>
            </a:r>
            <a:r>
              <a:rPr lang="en-US" dirty="0" err="1"/>
              <a:t>verodostojnosti</a:t>
            </a:r>
            <a:r>
              <a:rPr lang="en-US" dirty="0"/>
              <a:t> </a:t>
            </a:r>
            <a:r>
              <a:rPr lang="en-US" dirty="0" err="1" smtClean="0"/>
              <a:t>zapisnika</a:t>
            </a:r>
            <a:r>
              <a:rPr lang="sl-SI" dirty="0" smtClean="0"/>
              <a:t>).</a:t>
            </a:r>
          </a:p>
          <a:p>
            <a:pPr algn="just">
              <a:buFontTx/>
              <a:buChar char="-"/>
            </a:pPr>
            <a:r>
              <a:rPr lang="sl-SI" dirty="0" smtClean="0"/>
              <a:t>S</a:t>
            </a:r>
            <a:r>
              <a:rPr lang="en-US" dirty="0" err="1" smtClean="0"/>
              <a:t>estavljanje</a:t>
            </a:r>
            <a:r>
              <a:rPr lang="en-US" dirty="0" smtClean="0"/>
              <a:t> </a:t>
            </a:r>
            <a:r>
              <a:rPr lang="en-US" dirty="0" err="1" smtClean="0"/>
              <a:t>zapisnika</a:t>
            </a:r>
            <a:r>
              <a:rPr lang="sl-SI" dirty="0"/>
              <a:t> </a:t>
            </a:r>
            <a:r>
              <a:rPr lang="sl-SI" dirty="0" smtClean="0"/>
              <a:t>je </a:t>
            </a:r>
            <a:r>
              <a:rPr lang="en-US" dirty="0" err="1" smtClean="0"/>
              <a:t>odgovorno</a:t>
            </a:r>
            <a:r>
              <a:rPr lang="en-US" dirty="0" smtClean="0"/>
              <a:t> </a:t>
            </a:r>
            <a:r>
              <a:rPr lang="en-US" dirty="0" err="1"/>
              <a:t>dejanje</a:t>
            </a:r>
            <a:r>
              <a:rPr lang="en-US" dirty="0"/>
              <a:t>, </a:t>
            </a:r>
            <a:r>
              <a:rPr lang="en-US" b="1" dirty="0" err="1"/>
              <a:t>vneseni</a:t>
            </a:r>
            <a:r>
              <a:rPr lang="en-US" b="1" dirty="0"/>
              <a:t> </a:t>
            </a:r>
            <a:r>
              <a:rPr lang="en-US" b="1" dirty="0" err="1"/>
              <a:t>podatki</a:t>
            </a:r>
            <a:r>
              <a:rPr lang="en-US" b="1" dirty="0"/>
              <a:t> </a:t>
            </a:r>
            <a:r>
              <a:rPr lang="en-US" b="1" dirty="0" smtClean="0"/>
              <a:t>pa</a:t>
            </a:r>
            <a:r>
              <a:rPr lang="sl-SI" b="1" dirty="0" smtClean="0"/>
              <a:t> morajo biti</a:t>
            </a:r>
            <a:r>
              <a:rPr lang="en-US" b="1" dirty="0" smtClean="0"/>
              <a:t> </a:t>
            </a:r>
            <a:r>
              <a:rPr lang="en-US" b="1" dirty="0" err="1"/>
              <a:t>točni</a:t>
            </a:r>
            <a:r>
              <a:rPr lang="en-US" b="1" dirty="0"/>
              <a:t>, </a:t>
            </a:r>
            <a:r>
              <a:rPr lang="en-US" b="1" dirty="0" err="1"/>
              <a:t>verodostojni</a:t>
            </a:r>
            <a:r>
              <a:rPr lang="en-US" b="1" dirty="0"/>
              <a:t> in </a:t>
            </a:r>
            <a:r>
              <a:rPr lang="en-US" b="1" dirty="0" err="1" smtClean="0"/>
              <a:t>preverjeni</a:t>
            </a:r>
            <a:r>
              <a:rPr lang="sl-SI" b="1" dirty="0"/>
              <a:t> </a:t>
            </a:r>
            <a:r>
              <a:rPr lang="sl-SI" b="1" dirty="0" smtClean="0"/>
              <a:t>– zapisnik mora predstavljati resničen izkaz dejanskega stanja okoliščin posamezne nesreče na smučišču!</a:t>
            </a:r>
            <a:endParaRPr lang="sl-SI" dirty="0" smtClean="0"/>
          </a:p>
          <a:p>
            <a:pPr algn="just">
              <a:buFontTx/>
              <a:buChar char="-"/>
            </a:pPr>
            <a:r>
              <a:rPr lang="sl-SI" sz="2800" dirty="0"/>
              <a:t>N</a:t>
            </a:r>
            <a:r>
              <a:rPr lang="en-US" sz="2800" dirty="0" err="1" smtClean="0"/>
              <a:t>adzornik</a:t>
            </a:r>
            <a:r>
              <a:rPr lang="en-US" sz="2800" dirty="0" smtClean="0"/>
              <a:t> </a:t>
            </a:r>
            <a:r>
              <a:rPr lang="en-US" sz="2800" dirty="0"/>
              <a:t>je </a:t>
            </a:r>
            <a:r>
              <a:rPr lang="en-US" sz="2800" dirty="0" err="1"/>
              <a:t>odgovoren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resničnost</a:t>
            </a:r>
            <a:r>
              <a:rPr lang="en-US" sz="2800" dirty="0"/>
              <a:t> </a:t>
            </a:r>
            <a:r>
              <a:rPr lang="en-US" sz="2800" dirty="0" err="1"/>
              <a:t>vsebine</a:t>
            </a:r>
            <a:r>
              <a:rPr lang="en-US" sz="2800" dirty="0"/>
              <a:t> </a:t>
            </a:r>
            <a:r>
              <a:rPr lang="en-US" sz="2800" dirty="0" err="1" smtClean="0"/>
              <a:t>zapisnika</a:t>
            </a:r>
            <a:r>
              <a:rPr lang="sl-SI" sz="2800" dirty="0" smtClean="0"/>
              <a:t>!!!</a:t>
            </a:r>
            <a:endParaRPr lang="sl-SI" sz="2800" dirty="0"/>
          </a:p>
          <a:p>
            <a:pPr marL="0" indent="0" algn="just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06500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2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Nadzornik </a:t>
            </a:r>
            <a:r>
              <a:rPr lang="sl-SI" sz="2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ne „zastopa“ nikogaršnjih interesov, temveč je dolžan zagotavljati VARNOST NA SMUČIŠČU, saj mu je zakonsko podeljen nadzor nad ravnanjem smučarjev in drugih oseb na smučišču</a:t>
            </a:r>
            <a:r>
              <a:rPr lang="sl-SI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br>
              <a:rPr lang="sl-SI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sl-SI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sl-SI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4104456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97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POMNI: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sl-SI" sz="3400" dirty="0" smtClean="0"/>
              <a:t>izpolni vse rubrike zapisnika (oziroma navedi zakaj nimaš podatka</a:t>
            </a:r>
            <a:r>
              <a:rPr lang="sl-SI" sz="3400" dirty="0" smtClean="0"/>
              <a:t>), </a:t>
            </a:r>
            <a:r>
              <a:rPr lang="sl-SI" sz="3400" dirty="0"/>
              <a:t>saj je </a:t>
            </a:r>
            <a:r>
              <a:rPr lang="sl-SI" sz="3400" dirty="0" smtClean="0"/>
              <a:t>zapisnik </a:t>
            </a:r>
            <a:r>
              <a:rPr lang="sl-SI" sz="3400" dirty="0"/>
              <a:t>lahko </a:t>
            </a:r>
            <a:r>
              <a:rPr lang="sl-SI" sz="3400" u="sng" dirty="0"/>
              <a:t>DOKAZ v sodnem postopku – ODGOVORNOST NADZORNIKA ZA IZPOLNITEV ZAPISNIKA!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sl-SI" sz="34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sl-SI" sz="3400" b="1" dirty="0" smtClean="0"/>
              <a:t>STROKOVNOST</a:t>
            </a:r>
            <a:r>
              <a:rPr lang="sl-SI" sz="3400" b="1" dirty="0" smtClean="0"/>
              <a:t> </a:t>
            </a:r>
            <a:r>
              <a:rPr lang="sl-SI" sz="3400" dirty="0" smtClean="0"/>
              <a:t>(ugotovi vse okoliščine in jih jasno zapiši – pri tem upoštevaj normativno zakonodajo-ZVSmuč-1, Pravilnik o zagotavljanju varnosti na smučišču, Pravilnik o obravnavi nesreče na smučišču, Pravilnik o reševanju na smučiščih it. </a:t>
            </a:r>
            <a:r>
              <a:rPr lang="sl-SI" sz="3400" dirty="0"/>
              <a:t>t</a:t>
            </a:r>
            <a:r>
              <a:rPr lang="sl-SI" sz="3400" dirty="0" smtClean="0"/>
              <a:t>er 10 FIS PRAVIL SZS-FIS; poskrbi za varnost vseh na smučišču; </a:t>
            </a:r>
            <a:r>
              <a:rPr lang="sl-SI" sz="3400" dirty="0"/>
              <a:t>se predstavi poškodovancu in osebam, ki so z </a:t>
            </a:r>
            <a:r>
              <a:rPr lang="sl-SI" sz="3400" dirty="0" smtClean="0"/>
              <a:t>njim; </a:t>
            </a:r>
            <a:r>
              <a:rPr lang="sl-SI" sz="3400" b="1" dirty="0" smtClean="0"/>
              <a:t>okoliščine posamezne nesreče ugotavljaj OBJEKTIVNO!</a:t>
            </a:r>
            <a:r>
              <a:rPr lang="sl-SI" sz="3400" dirty="0" smtClean="0"/>
              <a:t>; fotografiraj/snemaj – pazi DATUM/URA!; zavaruj sledi; podpiši zapisnik; poskrbi za seznam prič in njihove izjave – priče naj lastnoročno zapišejo izjave+njihov podpis, poskrbi za podpis poškodovanca na zapisniku; fotografiraj opremo, smučarsko </a:t>
            </a:r>
            <a:r>
              <a:rPr lang="sl-SI" sz="3400" dirty="0" smtClean="0"/>
              <a:t>vozovnico -“</a:t>
            </a:r>
            <a:r>
              <a:rPr lang="sl-SI" sz="3400" dirty="0" err="1" smtClean="0"/>
              <a:t>ticket</a:t>
            </a:r>
            <a:r>
              <a:rPr lang="sl-SI" sz="3400" dirty="0" smtClean="0"/>
              <a:t> </a:t>
            </a:r>
            <a:r>
              <a:rPr lang="sl-SI" sz="3400" dirty="0" err="1" smtClean="0"/>
              <a:t>tracking</a:t>
            </a:r>
            <a:r>
              <a:rPr lang="sl-SI" sz="3400" dirty="0" smtClean="0"/>
              <a:t>“)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sl-SI" sz="3400" dirty="0" smtClean="0"/>
          </a:p>
          <a:p>
            <a:pPr>
              <a:buFont typeface="Courier New" panose="02070309020205020404" pitchFamily="49" charset="0"/>
              <a:buChar char="o"/>
            </a:pPr>
            <a:endParaRPr lang="sl-SI" sz="3400" dirty="0" smtClean="0"/>
          </a:p>
          <a:p>
            <a:pPr>
              <a:buFont typeface="Courier New" panose="02070309020205020404" pitchFamily="49" charset="0"/>
              <a:buChar char="o"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69235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POMNI: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sl-SI" sz="3200" dirty="0"/>
              <a:t>zapiši vse pomembne okoliščine posameznega primera v prostor za dodatne beležke (s tem se dodatno izkaže strokovnost nadzornikovega dela ter verodostojnost zapisnika pred drugimi organi) – </a:t>
            </a:r>
            <a:r>
              <a:rPr lang="sl-SI" sz="3200" b="1" dirty="0"/>
              <a:t>zapiši to kar je RESNIČEN ODRAZ stanja na smučišču</a:t>
            </a:r>
            <a:r>
              <a:rPr lang="sl-SI" sz="3200" dirty="0"/>
              <a:t>!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sl-SI" sz="32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sl-SI" sz="3200" dirty="0"/>
              <a:t>strokovno izpolnjen zapisnik omogoča v morebitnem sodnem/arbitražnem postopku, kjer je nadzornik zaslišan kot priča, prepričljivo in verodostojno pričanje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2098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algn="ctr"/>
            <a:r>
              <a:rPr lang="sl-SI" sz="2400" dirty="0" smtClean="0"/>
              <a:t>Hvala za vašo pozornost! 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>Želim vam uspešno smučarsko sezono 2019/2020.</a:t>
            </a:r>
            <a:endParaRPr lang="sl-SI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5437" y="3216275"/>
            <a:ext cx="59531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86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sl-SI" sz="1600" dirty="0" smtClean="0">
                <a:effectLst/>
              </a:rPr>
              <a:t/>
            </a:r>
            <a:br>
              <a:rPr lang="sl-SI" sz="1600" dirty="0" smtClean="0">
                <a:effectLst/>
              </a:rPr>
            </a:br>
            <a:r>
              <a:rPr lang="sl-SI" sz="1600" dirty="0">
                <a:effectLst/>
              </a:rPr>
              <a:t/>
            </a:r>
            <a:br>
              <a:rPr lang="sl-SI" sz="1600" dirty="0">
                <a:effectLst/>
              </a:rPr>
            </a:br>
            <a:r>
              <a:rPr lang="sl-SI" sz="1800" dirty="0" smtClean="0">
                <a:effectLst/>
              </a:rPr>
              <a:t>Dokazovanje </a:t>
            </a:r>
            <a:r>
              <a:rPr lang="sl-SI" sz="1800" dirty="0">
                <a:effectLst/>
              </a:rPr>
              <a:t>oz. dokazni postopek je eno najpomembnejših dogajanj na glavni obravnavi, zato je pomembno izvesti vse zbrane dokaze in le-te upoštevati na </a:t>
            </a:r>
            <a:r>
              <a:rPr lang="sl-SI" sz="1800" dirty="0" smtClean="0">
                <a:effectLst/>
              </a:rPr>
              <a:t>sodišču.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endParaRPr lang="en-US" sz="1800" b="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sl-SI" sz="1400" dirty="0" smtClean="0">
              <a:hlinkClick r:id="rId2"/>
            </a:endParaRPr>
          </a:p>
          <a:p>
            <a:pPr algn="just"/>
            <a:r>
              <a:rPr lang="sl-SI" sz="1600" dirty="0"/>
              <a:t>D</a:t>
            </a:r>
            <a:r>
              <a:rPr lang="sl-SI" sz="1600" dirty="0" smtClean="0"/>
              <a:t>okazni </a:t>
            </a:r>
            <a:r>
              <a:rPr lang="sl-SI" sz="1600" dirty="0"/>
              <a:t>postopek je namenjen temu, da se </a:t>
            </a:r>
            <a:r>
              <a:rPr lang="sl-SI" sz="1600" b="1" dirty="0"/>
              <a:t>ugotovi resničnost </a:t>
            </a:r>
            <a:r>
              <a:rPr lang="sl-SI" sz="1600" b="1" dirty="0" smtClean="0"/>
              <a:t>dejstev!</a:t>
            </a:r>
            <a:endParaRPr lang="sl-SI" sz="1600" b="1" dirty="0" smtClean="0"/>
          </a:p>
          <a:p>
            <a:pPr algn="just"/>
            <a:r>
              <a:rPr lang="sl-SI" sz="1600" dirty="0" smtClean="0"/>
              <a:t>213. člen Zakona o pravdnem postopku (ZPP) določa, da je </a:t>
            </a:r>
            <a:r>
              <a:rPr lang="sl-SI" sz="1600" b="1" dirty="0"/>
              <a:t>sodišče tisto, ki odloča o tem, kateri dokazi naj se izvedejo za ugotovitev odločilnih </a:t>
            </a:r>
            <a:r>
              <a:rPr lang="sl-SI" sz="1600" b="1" dirty="0" smtClean="0"/>
              <a:t>dejstev</a:t>
            </a:r>
            <a:r>
              <a:rPr lang="sl-SI" sz="1600" dirty="0" smtClean="0"/>
              <a:t>.</a:t>
            </a:r>
            <a:endParaRPr lang="sl-SI" sz="1600" dirty="0" smtClean="0"/>
          </a:p>
          <a:p>
            <a:pPr algn="just"/>
            <a:r>
              <a:rPr lang="sl-SI" sz="1600" dirty="0" smtClean="0"/>
              <a:t>329. člen </a:t>
            </a:r>
            <a:r>
              <a:rPr lang="sl-SI" sz="1600" dirty="0"/>
              <a:t>Zakona o kazenskem postopku </a:t>
            </a:r>
            <a:r>
              <a:rPr lang="sl-SI" sz="1600" dirty="0" smtClean="0"/>
              <a:t>(ZKP) določa, da </a:t>
            </a:r>
            <a:r>
              <a:rPr lang="sl-SI" sz="1600" b="1" dirty="0" smtClean="0"/>
              <a:t>dokazovanje </a:t>
            </a:r>
            <a:r>
              <a:rPr lang="sl-SI" sz="1600" b="1" dirty="0"/>
              <a:t>obsega vsa dejstva, za katera sodišče misli, da so pomembna za pravilno </a:t>
            </a:r>
            <a:r>
              <a:rPr lang="sl-SI" sz="1600" b="1" dirty="0" smtClean="0"/>
              <a:t>razsojo</a:t>
            </a:r>
            <a:r>
              <a:rPr lang="sl-SI" sz="1600" dirty="0" smtClean="0"/>
              <a:t>.</a:t>
            </a:r>
            <a:endParaRPr lang="sl-SI" sz="1600" dirty="0" smtClean="0"/>
          </a:p>
          <a:p>
            <a:pPr algn="just"/>
            <a:r>
              <a:rPr lang="sl-SI" sz="1600" dirty="0"/>
              <a:t>Dokazovanje je zahtevno procesnopravno opravilo, saj združuje uporabo dejanskih ugotovitev in pravnih norm ter obsega zbiranje, izpeljavo in presojo </a:t>
            </a:r>
            <a:r>
              <a:rPr lang="sl-SI" sz="1600" dirty="0" smtClean="0"/>
              <a:t>dokazov</a:t>
            </a:r>
            <a:r>
              <a:rPr lang="sl-SI" sz="1600" dirty="0"/>
              <a:t> </a:t>
            </a:r>
            <a:r>
              <a:rPr lang="sl-SI" sz="1600" dirty="0" smtClean="0"/>
              <a:t>(dokaz = listina, pričanje, izvedba ogleda</a:t>
            </a:r>
            <a:r>
              <a:rPr lang="sl-SI" sz="1600" dirty="0" smtClean="0"/>
              <a:t>…).</a:t>
            </a:r>
            <a:endParaRPr lang="sl-SI" sz="1600" dirty="0" smtClean="0"/>
          </a:p>
          <a:p>
            <a:pPr marL="64008" indent="0" algn="just">
              <a:buNone/>
            </a:pPr>
            <a:endParaRPr lang="sl-SI" sz="1600" dirty="0" smtClean="0"/>
          </a:p>
          <a:p>
            <a:pPr marL="64008" indent="0" algn="just">
              <a:buNone/>
            </a:pPr>
            <a:r>
              <a:rPr lang="sl-SI" sz="1600" dirty="0" smtClean="0"/>
              <a:t>POMNI:</a:t>
            </a:r>
          </a:p>
          <a:p>
            <a:pPr algn="just"/>
            <a:r>
              <a:rPr lang="sl-SI" sz="1600" dirty="0" smtClean="0"/>
              <a:t>Pravdni </a:t>
            </a:r>
            <a:r>
              <a:rPr lang="sl-SI" sz="1600" dirty="0"/>
              <a:t>postopek je po svoji naravi drugačen od kazenskega, saj gre za spor med dvema enakovrednima strankama. V kazenskem postopku </a:t>
            </a:r>
            <a:r>
              <a:rPr lang="sl-SI" sz="1600" dirty="0" smtClean="0"/>
              <a:t>pa je </a:t>
            </a:r>
            <a:r>
              <a:rPr lang="sl-SI" sz="1600" dirty="0"/>
              <a:t>nasprotna stranka država</a:t>
            </a:r>
            <a:r>
              <a:rPr lang="sl-SI" sz="1600" dirty="0" smtClean="0"/>
              <a:t>, ki </a:t>
            </a:r>
            <a:r>
              <a:rPr lang="sl-SI" sz="1600" dirty="0"/>
              <a:t>je močnejša </a:t>
            </a:r>
            <a:r>
              <a:rPr lang="sl-SI" sz="1600" dirty="0" smtClean="0"/>
              <a:t>– ZKP pozna </a:t>
            </a:r>
            <a:r>
              <a:rPr lang="sl-SI" sz="1600" dirty="0" err="1"/>
              <a:t>ekskluzijo</a:t>
            </a:r>
            <a:r>
              <a:rPr lang="sl-SI" sz="1600" dirty="0"/>
              <a:t> (izločitev) dokazov, do katerih se ni prišlo na zakonit način</a:t>
            </a:r>
            <a:r>
              <a:rPr lang="sl-SI" sz="1600" dirty="0" smtClean="0"/>
              <a:t>.</a:t>
            </a:r>
          </a:p>
          <a:p>
            <a:pPr algn="just"/>
            <a:r>
              <a:rPr lang="sl-SI" sz="1600" b="1" dirty="0" smtClean="0"/>
              <a:t>Za sodišče je p</a:t>
            </a:r>
            <a:r>
              <a:rPr lang="sl-SI" sz="1600" b="1" dirty="0" smtClean="0"/>
              <a:t>omembno zbrati </a:t>
            </a:r>
            <a:r>
              <a:rPr lang="sl-SI" sz="1600" b="1" dirty="0"/>
              <a:t>in izvesti dovolj dokazov, ki so verodostojni in bodo odločilno vplivali na izrek sodbe</a:t>
            </a:r>
            <a:r>
              <a:rPr lang="sl-SI" sz="1400" b="1" dirty="0"/>
              <a:t>.</a:t>
            </a:r>
            <a:endParaRPr lang="en-US" sz="1600" b="1" dirty="0"/>
          </a:p>
          <a:p>
            <a:pPr algn="just"/>
            <a:endParaRPr lang="sl-SI" sz="1400" b="1" dirty="0"/>
          </a:p>
          <a:p>
            <a:pPr algn="just"/>
            <a:endParaRPr lang="sl-SI" sz="1400" b="1" dirty="0" smtClean="0"/>
          </a:p>
          <a:p>
            <a:pPr algn="just"/>
            <a:endParaRPr lang="sl-SI" sz="1400" dirty="0" smtClean="0"/>
          </a:p>
          <a:p>
            <a:pPr marL="64008" indent="0" algn="just">
              <a:buNone/>
            </a:pPr>
            <a:r>
              <a:rPr lang="sl-SI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692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l-SI" b="1" u="sng" dirty="0" smtClean="0"/>
              <a:t>Sodni </a:t>
            </a:r>
            <a:r>
              <a:rPr lang="sl-SI" b="1" u="sng" dirty="0"/>
              <a:t>proces od sodnikov zahteva temeljito preučitev dejanskega stanja ob upoštevanju navedb obeh strani, ugotovitev katero pravo morajo uporabiti v tem primeru</a:t>
            </a:r>
            <a:r>
              <a:rPr lang="sl-SI" u="sng" dirty="0"/>
              <a:t> (</a:t>
            </a:r>
            <a:r>
              <a:rPr lang="sl-SI" u="sng" dirty="0" err="1"/>
              <a:t>iura</a:t>
            </a:r>
            <a:r>
              <a:rPr lang="sl-SI" u="sng" dirty="0"/>
              <a:t> </a:t>
            </a:r>
            <a:r>
              <a:rPr lang="sl-SI" u="sng" dirty="0" err="1"/>
              <a:t>novit</a:t>
            </a:r>
            <a:r>
              <a:rPr lang="sl-SI" u="sng" dirty="0"/>
              <a:t> </a:t>
            </a:r>
            <a:r>
              <a:rPr lang="sl-SI" u="sng" dirty="0" err="1"/>
              <a:t>curia</a:t>
            </a:r>
            <a:r>
              <a:rPr lang="sl-SI" u="sng" dirty="0"/>
              <a:t>!), </a:t>
            </a:r>
            <a:r>
              <a:rPr lang="sl-SI" b="1" u="sng" dirty="0"/>
              <a:t>predvsem pa vrednostno tehtanje v primerih nedoločnosti ali nejasnosti primarnih norm</a:t>
            </a:r>
            <a:r>
              <a:rPr lang="sl-SI" b="1" u="sng" dirty="0" smtClean="0"/>
              <a:t>.</a:t>
            </a:r>
          </a:p>
          <a:p>
            <a:pPr marL="64008" indent="0" algn="just">
              <a:buNone/>
            </a:pPr>
            <a:endParaRPr lang="en-US" b="1" u="sng" dirty="0"/>
          </a:p>
          <a:p>
            <a:pPr algn="just"/>
            <a:r>
              <a:rPr lang="sl-SI" dirty="0" smtClean="0"/>
              <a:t>Cilj s</a:t>
            </a:r>
            <a:r>
              <a:rPr lang="sl-SI" dirty="0" smtClean="0"/>
              <a:t>odnega postopka </a:t>
            </a:r>
            <a:r>
              <a:rPr lang="sl-SI" dirty="0" smtClean="0"/>
              <a:t>je </a:t>
            </a:r>
            <a:r>
              <a:rPr lang="sl-SI" b="1" dirty="0" smtClean="0"/>
              <a:t>objektivno </a:t>
            </a:r>
            <a:r>
              <a:rPr lang="sl-SI" b="1" dirty="0"/>
              <a:t>ugotavljanje dejanskega stanja </a:t>
            </a:r>
            <a:r>
              <a:rPr lang="sl-SI" b="1" dirty="0" smtClean="0"/>
              <a:t>ob</a:t>
            </a:r>
            <a:r>
              <a:rPr lang="sl-SI" b="1" dirty="0" smtClean="0"/>
              <a:t> upoštevanju </a:t>
            </a:r>
            <a:r>
              <a:rPr lang="sl-SI" b="1" dirty="0"/>
              <a:t>dokaznih </a:t>
            </a:r>
            <a:r>
              <a:rPr lang="sl-SI" b="1" dirty="0" smtClean="0"/>
              <a:t>standardov </a:t>
            </a:r>
            <a:r>
              <a:rPr lang="sl-SI" i="1" u="sng" dirty="0" smtClean="0"/>
              <a:t>(v tem kontekstu se kaže tudi pomen Zapisnika o ogledu kraja nesreče na </a:t>
            </a:r>
            <a:r>
              <a:rPr lang="sl-SI" i="1" u="sng" dirty="0" smtClean="0"/>
              <a:t>smučišču, ki lahko </a:t>
            </a:r>
            <a:r>
              <a:rPr lang="sl-SI" i="1" u="sng" dirty="0" smtClean="0"/>
              <a:t>predstavlja </a:t>
            </a:r>
            <a:r>
              <a:rPr lang="sl-SI" i="1" u="sng" dirty="0" smtClean="0"/>
              <a:t>DOKAZ V SODNEM POSTOPKU).</a:t>
            </a:r>
            <a:endParaRPr lang="en-US" dirty="0"/>
          </a:p>
          <a:p>
            <a:pPr marL="64008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9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dirty="0" smtClean="0"/>
              <a:t>Na podlagi določil ZVSmuč-1 je nadzornik odgovoren za izdelavo Zapisnika o ogledu nesreče na smučišču!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l-SI" dirty="0"/>
              <a:t>Nadzornik bo lahko svoje naloge izvedel strokovno, kompetentno in zakonito le ob predpostavki, da bo poznal tako normativne predpise, ki urejajo področje smučanja ter področje delovanja/pristojnosti nadzornika na smučišču, kot tudi samo tehniko, način smučanja (oceno smučarskega znanja, primernost smučanja glede na vremenske razmere in glede na teren, primernost načina vožnje in smučarske opreme itd.)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042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/>
              <a:t>ODGOVORNOST NADZORNIKA GLEDE POZNAVANJA NORMATIVNE ZAKONODAJE S PODROČJA SMUČANJA</a:t>
            </a:r>
            <a:br>
              <a:rPr lang="sl-SI" sz="2000" dirty="0"/>
            </a:b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l-SI" b="1" dirty="0" smtClean="0"/>
              <a:t>ZAKON</a:t>
            </a:r>
            <a:r>
              <a:rPr lang="sl-SI" b="1" dirty="0"/>
              <a:t>:</a:t>
            </a:r>
            <a:endParaRPr lang="sl-SI" dirty="0"/>
          </a:p>
          <a:p>
            <a:r>
              <a:rPr lang="sl-SI" dirty="0">
                <a:solidFill>
                  <a:srgbClr val="FF0000"/>
                </a:solidFill>
                <a:hlinkClick r:id="rId2"/>
              </a:rPr>
              <a:t>Zakon o varnosti na smučiščih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/>
              <a:t>- ZVSmuč-1 (Uradni list RS, št. 44/16)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b="1" dirty="0"/>
              <a:t>PODZAKONSKI AKTI:</a:t>
            </a:r>
            <a:endParaRPr lang="sl-SI" dirty="0"/>
          </a:p>
          <a:p>
            <a:r>
              <a:rPr lang="sl-SI" dirty="0">
                <a:hlinkClick r:id="rId3"/>
              </a:rPr>
              <a:t>Odredba o določitvi programa strokovnega usposabljanja in programa obdobnega izpopolnjevanja za nadzornika na smučišču</a:t>
            </a:r>
            <a:r>
              <a:rPr lang="sl-SI" dirty="0"/>
              <a:t> (Uradni list RS, št. 35/18)</a:t>
            </a:r>
          </a:p>
          <a:p>
            <a:r>
              <a:rPr lang="sl-SI" dirty="0">
                <a:hlinkClick r:id="rId4"/>
              </a:rPr>
              <a:t>Pravilnik o zagotavljanju varnosti na smučišču</a:t>
            </a:r>
            <a:r>
              <a:rPr lang="sl-SI" dirty="0"/>
              <a:t> (Uradni list RS, št. 64/17)</a:t>
            </a:r>
          </a:p>
          <a:p>
            <a:r>
              <a:rPr lang="sl-SI" dirty="0">
                <a:hlinkClick r:id="rId5"/>
              </a:rPr>
              <a:t>Pravilnik o skupnih oznakah ob hkratnem izvajanju nalog nadzornika in reševalca na smučišču</a:t>
            </a:r>
            <a:r>
              <a:rPr lang="sl-SI" dirty="0"/>
              <a:t> (Uradni list RS, št. 30/17 - ZVSmuč-1) </a:t>
            </a:r>
          </a:p>
          <a:p>
            <a:r>
              <a:rPr lang="sl-SI" dirty="0">
                <a:hlinkClick r:id="rId6"/>
              </a:rPr>
              <a:t>Pravilnik o obravnavi nesreče na smučišču</a:t>
            </a:r>
            <a:r>
              <a:rPr lang="sl-SI" dirty="0"/>
              <a:t> (Uradni list RS, št. 30/17 – ZVSmuč-1)</a:t>
            </a:r>
          </a:p>
          <a:p>
            <a:r>
              <a:rPr lang="sl-SI" dirty="0">
                <a:hlinkClick r:id="rId7"/>
              </a:rPr>
              <a:t>Pravilnik o pogojih za obratovanje smučišč</a:t>
            </a:r>
            <a:r>
              <a:rPr lang="sl-SI" dirty="0"/>
              <a:t> (Uradni list RS, št. 59/17) </a:t>
            </a:r>
          </a:p>
          <a:p>
            <a:r>
              <a:rPr lang="sl-SI" dirty="0">
                <a:hlinkClick r:id="rId8"/>
              </a:rPr>
              <a:t>Pravilnik o programu in načinu opravljanja preizkusa usposobljenosti nadzornikov smučišč in o primernem teoretičnem ter praktičnem znanju smučanja</a:t>
            </a:r>
            <a:r>
              <a:rPr lang="sl-SI" dirty="0"/>
              <a:t> (Uradni list RS, št. 109/08 in 44/16 – ZVSmuč-1)</a:t>
            </a:r>
          </a:p>
          <a:p>
            <a:r>
              <a:rPr lang="sl-SI" dirty="0">
                <a:hlinkClick r:id="rId9"/>
              </a:rPr>
              <a:t>Pravilnik o obrazcu vloge za podelitev pooblastila, obrazcu službene izkaznice ter oznakah nadzornika smučišča</a:t>
            </a:r>
            <a:r>
              <a:rPr lang="sl-SI" dirty="0"/>
              <a:t> (Uradni list RS, št. 72/10 in 44/16 – ZVSmuč-1</a:t>
            </a:r>
            <a:r>
              <a:rPr lang="sl-SI" dirty="0" smtClean="0"/>
              <a:t>)</a:t>
            </a:r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MEDNARODNA VEDENJSKA PRAVILA-10 FIS PRAVIL:</a:t>
            </a:r>
          </a:p>
          <a:p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/>
              <a:t>SZS-FIS </a:t>
            </a:r>
            <a:r>
              <a:rPr lang="en-US" dirty="0" err="1"/>
              <a:t>imajo</a:t>
            </a:r>
            <a:r>
              <a:rPr lang="en-US" dirty="0"/>
              <a:t> </a:t>
            </a:r>
            <a:r>
              <a:rPr lang="en-US" dirty="0" err="1"/>
              <a:t>kot</a:t>
            </a:r>
            <a:r>
              <a:rPr lang="en-US" dirty="0"/>
              <a:t> </a:t>
            </a:r>
            <a:r>
              <a:rPr lang="en-US" dirty="0" err="1"/>
              <a:t>merilo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smučarsko-športno</a:t>
            </a:r>
            <a:r>
              <a:rPr lang="en-US" dirty="0"/>
              <a:t> </a:t>
            </a:r>
            <a:r>
              <a:rPr lang="en-US" dirty="0" err="1"/>
              <a:t>ravnanje</a:t>
            </a:r>
            <a:r>
              <a:rPr lang="en-US" dirty="0"/>
              <a:t> </a:t>
            </a:r>
            <a:r>
              <a:rPr lang="en-US" dirty="0" err="1"/>
              <a:t>skrbnega</a:t>
            </a:r>
            <a:r>
              <a:rPr lang="en-US" dirty="0"/>
              <a:t> in </a:t>
            </a:r>
            <a:r>
              <a:rPr lang="en-US" dirty="0" err="1"/>
              <a:t>odgovornega</a:t>
            </a:r>
            <a:r>
              <a:rPr lang="en-US" dirty="0"/>
              <a:t> </a:t>
            </a:r>
            <a:r>
              <a:rPr lang="en-US" dirty="0" err="1"/>
              <a:t>smučarja</a:t>
            </a:r>
            <a:r>
              <a:rPr lang="en-US" dirty="0"/>
              <a:t>,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preprečiti</a:t>
            </a:r>
            <a:r>
              <a:rPr lang="en-US" dirty="0"/>
              <a:t> </a:t>
            </a:r>
            <a:r>
              <a:rPr lang="en-US" dirty="0" err="1"/>
              <a:t>nezgode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smučarskih</a:t>
            </a:r>
            <a:r>
              <a:rPr lang="en-US" dirty="0"/>
              <a:t> </a:t>
            </a:r>
            <a:r>
              <a:rPr lang="en-US" dirty="0" err="1"/>
              <a:t>progah</a:t>
            </a:r>
            <a:r>
              <a:rPr lang="en-US" dirty="0"/>
              <a:t> – to so </a:t>
            </a:r>
            <a:r>
              <a:rPr lang="en-US" dirty="0" err="1"/>
              <a:t>pravila</a:t>
            </a:r>
            <a:r>
              <a:rPr lang="en-US" dirty="0"/>
              <a:t> in </a:t>
            </a:r>
            <a:r>
              <a:rPr lang="en-US" dirty="0" err="1"/>
              <a:t>navodila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smučarje</a:t>
            </a:r>
            <a:r>
              <a:rPr lang="en-US" dirty="0"/>
              <a:t> in </a:t>
            </a:r>
            <a:r>
              <a:rPr lang="en-US" dirty="0" err="1"/>
              <a:t>upravljavce</a:t>
            </a:r>
            <a:r>
              <a:rPr lang="en-US" dirty="0"/>
              <a:t> </a:t>
            </a:r>
            <a:r>
              <a:rPr lang="en-US" dirty="0" err="1"/>
              <a:t>smučišč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jih</a:t>
            </a:r>
            <a:r>
              <a:rPr lang="en-US" dirty="0"/>
              <a:t> je </a:t>
            </a:r>
            <a:r>
              <a:rPr lang="en-US" dirty="0" err="1"/>
              <a:t>sprejela</a:t>
            </a:r>
            <a:r>
              <a:rPr lang="en-US" dirty="0"/>
              <a:t> </a:t>
            </a:r>
            <a:r>
              <a:rPr lang="en-US" dirty="0" err="1"/>
              <a:t>Mednarodna</a:t>
            </a:r>
            <a:r>
              <a:rPr lang="en-US" dirty="0"/>
              <a:t> </a:t>
            </a:r>
            <a:r>
              <a:rPr lang="en-US" dirty="0" err="1"/>
              <a:t>smučarska</a:t>
            </a:r>
            <a:r>
              <a:rPr lang="en-US" dirty="0"/>
              <a:t> </a:t>
            </a:r>
            <a:r>
              <a:rPr lang="en-US" dirty="0" err="1"/>
              <a:t>zveza</a:t>
            </a:r>
            <a:r>
              <a:rPr lang="en-US" dirty="0"/>
              <a:t> (FIS) in </a:t>
            </a:r>
            <a:r>
              <a:rPr lang="en-US" dirty="0" err="1"/>
              <a:t>veljajo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v </a:t>
            </a:r>
            <a:r>
              <a:rPr lang="en-US" dirty="0" err="1"/>
              <a:t>Sloveniji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so </a:t>
            </a:r>
            <a:r>
              <a:rPr lang="en-US" dirty="0" err="1"/>
              <a:t>jih</a:t>
            </a:r>
            <a:r>
              <a:rPr lang="en-US" dirty="0"/>
              <a:t> </a:t>
            </a:r>
            <a:r>
              <a:rPr lang="en-US" dirty="0" err="1"/>
              <a:t>uporabniki</a:t>
            </a:r>
            <a:r>
              <a:rPr lang="en-US" dirty="0"/>
              <a:t> </a:t>
            </a:r>
            <a:r>
              <a:rPr lang="en-US" dirty="0" err="1"/>
              <a:t>smučišč</a:t>
            </a:r>
            <a:r>
              <a:rPr lang="en-US" dirty="0"/>
              <a:t> </a:t>
            </a:r>
            <a:r>
              <a:rPr lang="en-US" dirty="0" err="1"/>
              <a:t>dolžni</a:t>
            </a:r>
            <a:r>
              <a:rPr lang="en-US" dirty="0"/>
              <a:t> </a:t>
            </a:r>
            <a:r>
              <a:rPr lang="en-US" dirty="0" err="1"/>
              <a:t>spoštovati</a:t>
            </a:r>
            <a:r>
              <a:rPr lang="en-US" dirty="0"/>
              <a:t>.</a:t>
            </a:r>
            <a:endParaRPr lang="sl-SI" b="1" dirty="0" smtClean="0"/>
          </a:p>
        </p:txBody>
      </p:sp>
    </p:spTree>
    <p:extLst>
      <p:ext uri="{BB962C8B-B14F-4D97-AF65-F5344CB8AC3E}">
        <p14:creationId xmlns:p14="http://schemas.microsoft.com/office/powerpoint/2010/main" val="313931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pPr algn="just"/>
            <a:r>
              <a:rPr lang="sl-SI" dirty="0"/>
              <a:t>POMEMBNO – </a:t>
            </a:r>
            <a:r>
              <a:rPr lang="sl-SI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nadzornik odgovarja za strokovno in zakonito izvedbo svojih nalog/pooblastil, kot tudi za morebitne opustitve dolžnega ravnanja ter postopanje v nasprotju s predpisi/pooblastili</a:t>
            </a:r>
            <a:r>
              <a:rPr lang="sl-SI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!!</a:t>
            </a:r>
          </a:p>
          <a:p>
            <a:pPr marL="64008" indent="0" algn="just">
              <a:buNone/>
            </a:pPr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0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sl-SI" dirty="0" smtClean="0"/>
          </a:p>
          <a:p>
            <a:pPr algn="just"/>
            <a:r>
              <a:rPr lang="sl-SI" dirty="0" smtClean="0"/>
              <a:t>V posamezni/konkretni smučarski nesreči se presoja in ugotavlja </a:t>
            </a:r>
            <a:r>
              <a:rPr lang="sl-SI" b="1" u="sng" dirty="0" smtClean="0"/>
              <a:t>stanje </a:t>
            </a:r>
            <a:r>
              <a:rPr lang="sl-SI" b="1" u="sng" dirty="0"/>
              <a:t>smučišča na dan predmetne smučarske </a:t>
            </a:r>
            <a:r>
              <a:rPr lang="sl-SI" b="1" u="sng" dirty="0" smtClean="0"/>
              <a:t>nezgode</a:t>
            </a:r>
            <a:r>
              <a:rPr lang="sl-SI" u="sng" dirty="0" smtClean="0"/>
              <a:t>, kar je osnovna naloga nadzornika na smučišču v primeru nesreče na smučišču.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278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3200" dirty="0"/>
              <a:t>Ogled je </a:t>
            </a:r>
            <a:r>
              <a:rPr lang="en-US" sz="3200" dirty="0" err="1"/>
              <a:t>posebno</a:t>
            </a:r>
            <a:r>
              <a:rPr lang="en-US" sz="3200" dirty="0"/>
              <a:t> </a:t>
            </a:r>
            <a:r>
              <a:rPr lang="en-US" sz="3200" b="1" dirty="0" err="1"/>
              <a:t>strokovno</a:t>
            </a:r>
            <a:r>
              <a:rPr lang="en-US" sz="3200" dirty="0"/>
              <a:t> </a:t>
            </a:r>
            <a:r>
              <a:rPr lang="en-US" sz="3200" dirty="0" err="1"/>
              <a:t>opravilo</a:t>
            </a:r>
            <a:r>
              <a:rPr lang="en-US" sz="3200" dirty="0"/>
              <a:t> </a:t>
            </a:r>
            <a:r>
              <a:rPr lang="en-US" sz="3200" dirty="0" err="1"/>
              <a:t>nadzornika</a:t>
            </a:r>
            <a:r>
              <a:rPr lang="en-US" sz="3200" dirty="0"/>
              <a:t>, k</a:t>
            </a:r>
            <a:r>
              <a:rPr lang="sl-SI" sz="3200" dirty="0"/>
              <a:t>jer nadzornik </a:t>
            </a:r>
            <a:r>
              <a:rPr lang="en-US" sz="3200" dirty="0" err="1"/>
              <a:t>ugotavlja</a:t>
            </a:r>
            <a:r>
              <a:rPr lang="en-US" sz="3200" dirty="0"/>
              <a:t> </a:t>
            </a:r>
            <a:r>
              <a:rPr lang="en-US" sz="3200" dirty="0" err="1"/>
              <a:t>kaj</a:t>
            </a:r>
            <a:r>
              <a:rPr lang="en-US" sz="3200" dirty="0"/>
              <a:t> se je </a:t>
            </a:r>
            <a:r>
              <a:rPr lang="en-US" sz="3200" dirty="0" err="1"/>
              <a:t>zgodilo</a:t>
            </a:r>
            <a:r>
              <a:rPr lang="sl-SI" sz="3200" dirty="0"/>
              <a:t> v konkretni situaciji</a:t>
            </a:r>
            <a:r>
              <a:rPr lang="en-US" sz="3200" dirty="0"/>
              <a:t>, </a:t>
            </a:r>
            <a:r>
              <a:rPr lang="en-US" sz="3200" b="1" dirty="0" err="1"/>
              <a:t>ugotovi</a:t>
            </a:r>
            <a:r>
              <a:rPr lang="en-US" sz="3200" b="1" dirty="0"/>
              <a:t> </a:t>
            </a:r>
            <a:r>
              <a:rPr lang="en-US" sz="3200" b="1" dirty="0" err="1"/>
              <a:t>torej</a:t>
            </a:r>
            <a:r>
              <a:rPr lang="en-US" sz="3200" b="1" dirty="0"/>
              <a:t> </a:t>
            </a:r>
            <a:r>
              <a:rPr lang="en-US" sz="3200" b="1" dirty="0" err="1"/>
              <a:t>vzrok</a:t>
            </a:r>
            <a:r>
              <a:rPr lang="en-US" sz="3200" b="1" dirty="0"/>
              <a:t> </a:t>
            </a:r>
            <a:r>
              <a:rPr lang="en-US" sz="3200" b="1" dirty="0" err="1"/>
              <a:t>nesreče</a:t>
            </a:r>
            <a:r>
              <a:rPr lang="en-US" sz="3200" b="1" dirty="0"/>
              <a:t> in </a:t>
            </a:r>
            <a:r>
              <a:rPr lang="en-US" sz="3200" b="1" dirty="0" err="1"/>
              <a:t>odgovornost</a:t>
            </a:r>
            <a:r>
              <a:rPr lang="en-US" sz="3200" b="1" dirty="0"/>
              <a:t>, </a:t>
            </a:r>
            <a:r>
              <a:rPr lang="en-US" sz="3200" b="1" dirty="0" err="1"/>
              <a:t>torej</a:t>
            </a:r>
            <a:r>
              <a:rPr lang="en-US" sz="3200" b="1" dirty="0"/>
              <a:t> </a:t>
            </a:r>
            <a:r>
              <a:rPr lang="en-US" sz="3200" b="1" dirty="0" err="1"/>
              <a:t>pomaga</a:t>
            </a:r>
            <a:r>
              <a:rPr lang="en-US" sz="3200" b="1" dirty="0"/>
              <a:t> </a:t>
            </a:r>
            <a:r>
              <a:rPr lang="en-US" sz="3200" b="1" dirty="0" err="1"/>
              <a:t>razjasniti</a:t>
            </a:r>
            <a:r>
              <a:rPr lang="en-US" sz="3200" b="1" dirty="0"/>
              <a:t> </a:t>
            </a:r>
            <a:r>
              <a:rPr lang="en-US" sz="3200" b="1" dirty="0" err="1"/>
              <a:t>nastalo</a:t>
            </a:r>
            <a:r>
              <a:rPr lang="en-US" sz="3200" b="1" dirty="0"/>
              <a:t> </a:t>
            </a:r>
            <a:r>
              <a:rPr lang="en-US" sz="3200" b="1" dirty="0" err="1"/>
              <a:t>situacijo</a:t>
            </a:r>
            <a:r>
              <a:rPr lang="en-US" sz="3200" dirty="0"/>
              <a:t>, </a:t>
            </a:r>
            <a:r>
              <a:rPr lang="en-US" sz="3200" dirty="0" err="1"/>
              <a:t>kar</a:t>
            </a:r>
            <a:r>
              <a:rPr lang="en-US" sz="3200" dirty="0"/>
              <a:t> je </a:t>
            </a:r>
            <a:r>
              <a:rPr lang="en-US" sz="3200" dirty="0" err="1"/>
              <a:t>nedvomno</a:t>
            </a:r>
            <a:r>
              <a:rPr lang="en-US" sz="3200" dirty="0"/>
              <a:t> </a:t>
            </a:r>
            <a:r>
              <a:rPr lang="en-US" sz="3200" dirty="0" err="1"/>
              <a:t>tako</a:t>
            </a:r>
            <a:r>
              <a:rPr lang="en-US" sz="3200" dirty="0"/>
              <a:t> v </a:t>
            </a:r>
            <a:r>
              <a:rPr lang="en-US" sz="3200" dirty="0" err="1"/>
              <a:t>interesu</a:t>
            </a:r>
            <a:r>
              <a:rPr lang="en-US" sz="3200" dirty="0"/>
              <a:t> </a:t>
            </a:r>
            <a:r>
              <a:rPr lang="en-US" sz="3200" dirty="0" err="1"/>
              <a:t>upravljavca</a:t>
            </a:r>
            <a:r>
              <a:rPr lang="en-US" sz="3200" dirty="0"/>
              <a:t> </a:t>
            </a:r>
            <a:r>
              <a:rPr lang="en-US" sz="3200" dirty="0" err="1"/>
              <a:t>smučišča</a:t>
            </a:r>
            <a:r>
              <a:rPr lang="en-US" sz="3200" dirty="0"/>
              <a:t> </a:t>
            </a:r>
            <a:r>
              <a:rPr lang="en-US" sz="3200" dirty="0" err="1"/>
              <a:t>kot</a:t>
            </a:r>
            <a:r>
              <a:rPr lang="en-US" sz="3200" dirty="0"/>
              <a:t> </a:t>
            </a:r>
            <a:r>
              <a:rPr lang="en-US" sz="3200" dirty="0" err="1"/>
              <a:t>tudi</a:t>
            </a:r>
            <a:r>
              <a:rPr lang="en-US" sz="3200" dirty="0"/>
              <a:t> </a:t>
            </a:r>
            <a:r>
              <a:rPr lang="en-US" sz="3200" dirty="0" err="1"/>
              <a:t>udeleženca</a:t>
            </a:r>
            <a:r>
              <a:rPr lang="en-US" sz="3200" dirty="0"/>
              <a:t>/</a:t>
            </a:r>
            <a:r>
              <a:rPr lang="en-US" sz="3200" dirty="0" err="1"/>
              <a:t>oškodovanca</a:t>
            </a:r>
            <a:r>
              <a:rPr lang="en-US" sz="3200" dirty="0"/>
              <a:t>, </a:t>
            </a:r>
            <a:r>
              <a:rPr lang="en-US" sz="3200" dirty="0" err="1"/>
              <a:t>saj</a:t>
            </a:r>
            <a:r>
              <a:rPr lang="en-US" sz="3200" dirty="0"/>
              <a:t> </a:t>
            </a:r>
            <a:r>
              <a:rPr lang="en-US" sz="3200" dirty="0" err="1"/>
              <a:t>nejasen</a:t>
            </a:r>
            <a:r>
              <a:rPr lang="en-US" sz="3200" dirty="0"/>
              <a:t> in/</a:t>
            </a:r>
            <a:r>
              <a:rPr lang="en-US" sz="3200" dirty="0" err="1"/>
              <a:t>ali</a:t>
            </a:r>
            <a:r>
              <a:rPr lang="en-US" sz="3200" dirty="0"/>
              <a:t> </a:t>
            </a:r>
            <a:r>
              <a:rPr lang="en-US" sz="3200" dirty="0" err="1"/>
              <a:t>pomanjkljiv</a:t>
            </a:r>
            <a:r>
              <a:rPr lang="en-US" sz="3200" dirty="0"/>
              <a:t> </a:t>
            </a:r>
            <a:r>
              <a:rPr lang="en-US" sz="3200" dirty="0" err="1"/>
              <a:t>zapisnik</a:t>
            </a:r>
            <a:r>
              <a:rPr lang="en-US" sz="3200" dirty="0"/>
              <a:t> </a:t>
            </a:r>
            <a:r>
              <a:rPr lang="en-US" sz="3200" dirty="0" err="1"/>
              <a:t>največkrat</a:t>
            </a:r>
            <a:r>
              <a:rPr lang="en-US" sz="3200" dirty="0"/>
              <a:t> </a:t>
            </a:r>
            <a:r>
              <a:rPr lang="en-US" sz="3200" dirty="0" err="1"/>
              <a:t>vodi</a:t>
            </a:r>
            <a:r>
              <a:rPr lang="en-US" sz="3200" dirty="0"/>
              <a:t> v </a:t>
            </a:r>
            <a:r>
              <a:rPr lang="en-US" sz="3200" dirty="0" err="1"/>
              <a:t>sodni</a:t>
            </a:r>
            <a:r>
              <a:rPr lang="en-US" sz="3200" dirty="0"/>
              <a:t> </a:t>
            </a:r>
            <a:r>
              <a:rPr lang="en-US" sz="3200" dirty="0" err="1"/>
              <a:t>ali</a:t>
            </a:r>
            <a:r>
              <a:rPr lang="en-US" sz="3200" dirty="0"/>
              <a:t> </a:t>
            </a:r>
            <a:r>
              <a:rPr lang="en-US" sz="3200" dirty="0" err="1"/>
              <a:t>odškodninski</a:t>
            </a:r>
            <a:r>
              <a:rPr lang="en-US" sz="3200" dirty="0"/>
              <a:t> </a:t>
            </a:r>
            <a:r>
              <a:rPr lang="en-US" sz="3200" dirty="0" err="1"/>
              <a:t>postopek</a:t>
            </a:r>
            <a:r>
              <a:rPr lang="en-US" sz="3200" dirty="0"/>
              <a:t>, </a:t>
            </a:r>
            <a:r>
              <a:rPr lang="en-US" sz="3200" dirty="0" err="1"/>
              <a:t>nasprotno</a:t>
            </a:r>
            <a:r>
              <a:rPr lang="en-US" sz="3200" dirty="0"/>
              <a:t> pa </a:t>
            </a:r>
            <a:r>
              <a:rPr lang="en-US" sz="3200" b="1" u="sng" dirty="0" err="1"/>
              <a:t>natančen</a:t>
            </a:r>
            <a:r>
              <a:rPr lang="en-US" sz="3200" b="1" u="sng" dirty="0"/>
              <a:t> in </a:t>
            </a:r>
            <a:r>
              <a:rPr lang="en-US" sz="3200" b="1" u="sng" dirty="0" err="1"/>
              <a:t>jasen</a:t>
            </a:r>
            <a:r>
              <a:rPr lang="en-US" sz="3200" b="1" u="sng" dirty="0"/>
              <a:t> </a:t>
            </a:r>
            <a:r>
              <a:rPr lang="en-US" sz="3200" b="1" u="sng" dirty="0" err="1"/>
              <a:t>zapisnik</a:t>
            </a:r>
            <a:r>
              <a:rPr lang="en-US" sz="3200" b="1" u="sng" dirty="0"/>
              <a:t> </a:t>
            </a:r>
            <a:r>
              <a:rPr lang="sl-SI" sz="3200" b="1" u="sng" dirty="0"/>
              <a:t>o ogledu kraja nesreče na smučišču </a:t>
            </a:r>
            <a:r>
              <a:rPr lang="en-US" sz="3200" b="1" u="sng" dirty="0" err="1"/>
              <a:t>pogosto</a:t>
            </a:r>
            <a:r>
              <a:rPr lang="en-US" sz="3200" b="1" u="sng" dirty="0"/>
              <a:t> </a:t>
            </a:r>
            <a:r>
              <a:rPr lang="en-US" sz="3200" b="1" u="sng" dirty="0" err="1"/>
              <a:t>izključi</a:t>
            </a:r>
            <a:r>
              <a:rPr lang="en-US" sz="3200" b="1" u="sng" dirty="0"/>
              <a:t> </a:t>
            </a:r>
            <a:r>
              <a:rPr lang="en-US" sz="3200" b="1" u="sng" dirty="0" err="1"/>
              <a:t>sodne</a:t>
            </a:r>
            <a:r>
              <a:rPr lang="en-US" sz="3200" b="1" u="sng" dirty="0"/>
              <a:t> </a:t>
            </a:r>
            <a:r>
              <a:rPr lang="en-US" sz="3200" b="1" u="sng" dirty="0" err="1"/>
              <a:t>postopke</a:t>
            </a:r>
            <a:r>
              <a:rPr lang="sl-SI" sz="3200" b="1" u="sng" dirty="0"/>
              <a:t>!</a:t>
            </a:r>
            <a:r>
              <a:rPr lang="sl-SI" sz="3200" b="1" dirty="0"/>
              <a:t>!!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8813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sl-SI" sz="2400" b="1" i="1" dirty="0"/>
              <a:t>Samo s takojšnim (strokovnim) ogledom kraja smučarske </a:t>
            </a:r>
            <a:r>
              <a:rPr lang="sl-SI" sz="2400" b="1" i="1" dirty="0" smtClean="0"/>
              <a:t>nesreče </a:t>
            </a:r>
            <a:r>
              <a:rPr lang="sl-SI" sz="2400" b="1" i="1" dirty="0"/>
              <a:t>je možno natančno in dosledno podati opis nastanka in </a:t>
            </a:r>
            <a:r>
              <a:rPr lang="sl-SI" sz="2400" b="1" i="1" dirty="0" smtClean="0"/>
              <a:t>poteka </a:t>
            </a:r>
            <a:r>
              <a:rPr lang="sl-SI" sz="2400" b="1" i="1" dirty="0"/>
              <a:t>smučarske </a:t>
            </a:r>
            <a:r>
              <a:rPr lang="sl-SI" sz="2400" b="1" i="1" dirty="0" smtClean="0"/>
              <a:t>nezgode!!!</a:t>
            </a:r>
            <a:endParaRPr lang="sl-SI" sz="24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4599" y="1882775"/>
            <a:ext cx="701480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614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551</TotalTime>
  <Words>1024</Words>
  <Application>Microsoft Office PowerPoint</Application>
  <PresentationFormat>Diaprojekcija na zaslonu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Umetniško</vt:lpstr>
      <vt:lpstr>Pomen zapisnika o ogledu kraja nesreče na smučišču v sodnih postopkih</vt:lpstr>
      <vt:lpstr>  Dokazovanje oz. dokazni postopek je eno najpomembnejših dogajanj na glavni obravnavi, zato je pomembno izvesti vse zbrane dokaze in le-te upoštevati na sodišču.   </vt:lpstr>
      <vt:lpstr>PowerPointova predstavitev</vt:lpstr>
      <vt:lpstr>Na podlagi določil ZVSmuč-1 je nadzornik odgovoren za izdelavo Zapisnika o ogledu nesreče na smučišču!</vt:lpstr>
      <vt:lpstr>ODGOVORNOST NADZORNIKA GLEDE POZNAVANJA NORMATIVNE ZAKONODAJE S PODROČJA SMUČANJA </vt:lpstr>
      <vt:lpstr>PowerPointova predstavitev</vt:lpstr>
      <vt:lpstr>PowerPointova predstavitev</vt:lpstr>
      <vt:lpstr>PowerPointova predstavitev</vt:lpstr>
      <vt:lpstr>Samo s takojšnim (strokovnim) ogledom kraja smučarske nesreče je možno natančno in dosledno podati opis nastanka in poteka smučarske nezgode!!!</vt:lpstr>
      <vt:lpstr>  Zapisnik je uradna in osnovna listina o škodnem dogodku, ki služi za evidenco nesreč in tudi kot morebitni dokaz o dejstvih in okoliščinah nesreče!!!  </vt:lpstr>
      <vt:lpstr>Pomen zapisnika o ogledu kraja nesreče na smučišču</vt:lpstr>
      <vt:lpstr> Nadzornik ne „zastopa“ nikogaršnjih interesov, temveč je dolžan zagotavljati VARNOST NA SMUČIŠČU, saj mu je zakonsko podeljen nadzor nad ravnanjem smučarjev in drugih oseb na smučišču.  </vt:lpstr>
      <vt:lpstr>POMNI: </vt:lpstr>
      <vt:lpstr>POMNI:</vt:lpstr>
      <vt:lpstr>Hvala za vašo pozornost!   Želim vam uspešno smučarsko sezono 2019/2020.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POUK</dc:creator>
  <cp:lastModifiedBy>Renčnik Urška</cp:lastModifiedBy>
  <cp:revision>79</cp:revision>
  <cp:lastPrinted>2019-10-14T13:19:39Z</cp:lastPrinted>
  <dcterms:created xsi:type="dcterms:W3CDTF">2017-10-20T06:28:50Z</dcterms:created>
  <dcterms:modified xsi:type="dcterms:W3CDTF">2019-10-14T13:27:45Z</dcterms:modified>
</cp:coreProperties>
</file>